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7636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convert 2,847 non-subscribers and increase recurring revenue.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accelerate movement from Returning to Loyal segment.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3065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promotional sales with margin control, especially for high-discount products.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items (Gloves, Sandals, Boots) in marketing campaigns.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age groups and express-shipping users for maximum ROI.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25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827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430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204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39827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430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9204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39827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430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9204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28260"/>
            <a:ext cx="40330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3790" y="5780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22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64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1282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Purchase Details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599521" y="5780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222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664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Discounts &amp;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8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6795135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 using pandas and explored structure with df.info() and .describe()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676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Review Rating nulls using median rating per product category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and purchase_frequency_days columns for deeper analysis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PostgreSQL and loaded cleaned data for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0153"/>
            <a:ext cx="7502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Analysis by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3166"/>
            <a:ext cx="43124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generated significantly higher total revenue compared to female customers, representing a key demographic for targeted marketing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667256" y="2524244"/>
            <a:ext cx="2690455" cy="4229933"/>
          </a:xfrm>
          <a:prstGeom prst="roundRect">
            <a:avLst>
              <a:gd name="adj" fmla="val 7588"/>
            </a:avLst>
          </a:prstGeom>
          <a:solidFill>
            <a:srgbClr val="B5DAF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70" y="2868335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4372" y="2807732"/>
            <a:ext cx="172652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Gender-based purchasing patterns reveal opportunities for personalized product recommendations and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Spending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8883"/>
            <a:ext cx="3664744" cy="3112889"/>
          </a:xfrm>
          <a:prstGeom prst="roundRect">
            <a:avLst>
              <a:gd name="adj" fmla="val 6558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5697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0445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customers using discounts who still spent above average—showing price sensitivity doesn't always mean lower value.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88883"/>
            <a:ext cx="3664863" cy="3112889"/>
          </a:xfrm>
          <a:prstGeom prst="roundRect">
            <a:avLst>
              <a:gd name="adj" fmla="val 6558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061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 (3.86), Sandals (3.84), and Boots (3.82) lead in customer satisfaction ratings.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8586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5400"/>
            <a:ext cx="2872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58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users spend $60.48 on average vs. $58.46 for Standard—indicating willingness to pay more.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752" y="383977"/>
            <a:ext cx="5341739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Status Comparison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52" y="1099542"/>
            <a:ext cx="13652897" cy="72266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65902" y="8326160"/>
            <a:ext cx="139541" cy="139541"/>
          </a:xfrm>
          <a:prstGeom prst="roundRect">
            <a:avLst>
              <a:gd name="adj" fmla="val 13106"/>
            </a:avLst>
          </a:prstGeom>
          <a:solidFill>
            <a:srgbClr val="03274A"/>
          </a:solidFill>
          <a:ln/>
        </p:spPr>
      </p:sp>
      <p:sp>
        <p:nvSpPr>
          <p:cNvPr id="5" name="Text 2"/>
          <p:cNvSpPr/>
          <p:nvPr/>
        </p:nvSpPr>
        <p:spPr>
          <a:xfrm>
            <a:off x="6466403" y="8326160"/>
            <a:ext cx="772597" cy="139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391400" y="8326160"/>
            <a:ext cx="139541" cy="139541"/>
          </a:xfrm>
          <a:prstGeom prst="roundRect">
            <a:avLst>
              <a:gd name="adj" fmla="val 13106"/>
            </a:avLst>
          </a:prstGeom>
          <a:solidFill>
            <a:srgbClr val="075DAE"/>
          </a:solidFill>
          <a:ln/>
        </p:spPr>
      </p:sp>
      <p:sp>
        <p:nvSpPr>
          <p:cNvPr id="7" name="Text 4"/>
          <p:cNvSpPr/>
          <p:nvPr/>
        </p:nvSpPr>
        <p:spPr>
          <a:xfrm>
            <a:off x="7591901" y="8326160"/>
            <a:ext cx="1098947" cy="139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8752" y="9041725"/>
            <a:ext cx="239208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Subscribers: 1,053 customers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88752" y="9399389"/>
            <a:ext cx="665618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Similar average spend but lower total revenue due to smaller customer base.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3079" y="9041725"/>
            <a:ext cx="282190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Non-Subscribers: 2,847 customers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93079" y="9399389"/>
            <a:ext cx="665618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Massive opportunity to convert this segment and boost recurring revenue.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6601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28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1189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(83)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2065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 (701)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8708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1555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 (3,116)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majority of customers (80%) are classified as Loyal based on purchase history, demonstrating strong customer retention. Focus on moving Returning customers into the Loyal segment through targeted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8031718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Analysis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5813" y="1768078"/>
            <a:ext cx="6417112" cy="2027992"/>
          </a:xfrm>
          <a:prstGeom prst="roundRect">
            <a:avLst>
              <a:gd name="adj" fmla="val 99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293" y="1798558"/>
            <a:ext cx="6356152" cy="673537"/>
          </a:xfrm>
          <a:prstGeom prst="roundRect">
            <a:avLst>
              <a:gd name="adj" fmla="val 24573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3825954" y="1924764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40725" y="2696527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40725" y="3181945"/>
            <a:ext cx="5907286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3: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Jewelry (171), Sunglasses (161), Belt (161)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7357" y="1768078"/>
            <a:ext cx="6417231" cy="2027992"/>
          </a:xfrm>
          <a:prstGeom prst="roundRect">
            <a:avLst>
              <a:gd name="adj" fmla="val 99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7837" y="1798558"/>
            <a:ext cx="6356271" cy="673537"/>
          </a:xfrm>
          <a:prstGeom prst="roundRect">
            <a:avLst>
              <a:gd name="adj" fmla="val 24573"/>
            </a:avLst>
          </a:prstGeom>
          <a:solidFill>
            <a:srgbClr val="CEE6FD"/>
          </a:solidFill>
          <a:ln/>
        </p:spPr>
      </p:sp>
      <p:sp>
        <p:nvSpPr>
          <p:cNvPr id="10" name="Text 8"/>
          <p:cNvSpPr/>
          <p:nvPr/>
        </p:nvSpPr>
        <p:spPr>
          <a:xfrm>
            <a:off x="10467618" y="1924764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2270" y="2696527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2270" y="3181945"/>
            <a:ext cx="590740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3: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Blouse (171), Pants (171), Shirt (169)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5813" y="4020503"/>
            <a:ext cx="6417112" cy="2027992"/>
          </a:xfrm>
          <a:prstGeom prst="roundRect">
            <a:avLst>
              <a:gd name="adj" fmla="val 99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293" y="4050983"/>
            <a:ext cx="6356152" cy="673537"/>
          </a:xfrm>
          <a:prstGeom prst="roundRect">
            <a:avLst>
              <a:gd name="adj" fmla="val 24573"/>
            </a:avLst>
          </a:prstGeom>
          <a:solidFill>
            <a:srgbClr val="CEE6FD"/>
          </a:solidFill>
          <a:ln/>
        </p:spPr>
      </p:sp>
      <p:sp>
        <p:nvSpPr>
          <p:cNvPr id="15" name="Text 13"/>
          <p:cNvSpPr/>
          <p:nvPr/>
        </p:nvSpPr>
        <p:spPr>
          <a:xfrm>
            <a:off x="3825954" y="4177189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40725" y="4948952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40725" y="5434370"/>
            <a:ext cx="5907286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3: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Sandals (160), Shoes (150), Sneakers (145)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7357" y="4020503"/>
            <a:ext cx="6417231" cy="2027992"/>
          </a:xfrm>
          <a:prstGeom prst="roundRect">
            <a:avLst>
              <a:gd name="adj" fmla="val 996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7837" y="4050983"/>
            <a:ext cx="6356271" cy="673537"/>
          </a:xfrm>
          <a:prstGeom prst="roundRect">
            <a:avLst>
              <a:gd name="adj" fmla="val 24573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7618" y="4177189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2270" y="4948952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2270" y="5434370"/>
            <a:ext cx="590740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3: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Jacket (163), Coat (161)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85813" y="6301026"/>
            <a:ext cx="13058775" cy="1313140"/>
          </a:xfrm>
          <a:prstGeom prst="roundRect">
            <a:avLst>
              <a:gd name="adj" fmla="val 15390"/>
            </a:avLst>
          </a:prstGeom>
          <a:solidFill>
            <a:srgbClr val="B5DAFC"/>
          </a:solidFill>
          <a:ln/>
        </p:spPr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45" y="6644164"/>
            <a:ext cx="280630" cy="224433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515308" y="6581537"/>
            <a:ext cx="12104846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Dependency: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Hat (50%), Sneakers (49.66%), and Coat (49.07%) show highest discount rates—consider pricing strategy adjustments.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893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 provides real-time visualization of key metrics including revenue trends, customer segments, product performance, and demographic insights for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2025-11-05T20:54:25Z</dcterms:created>
  <dcterms:modified xsi:type="dcterms:W3CDTF">2025-11-05T20:54:25Z</dcterms:modified>
</cp:coreProperties>
</file>